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1F500F-F51A-40F4-BDFD-882F571C022C}" type="datetimeFigureOut">
              <a:rPr lang="es-CL" smtClean="0"/>
              <a:t>05-12-2014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9DB96BF-B78A-400C-801B-594CF23BD52C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ommons.wikimedia.org/wiki/File:Normal_distribution_pdf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aussian_plus_its_own_curvature.jpg" TargetMode="External"/><Relationship Id="rId2" Type="http://schemas.openxmlformats.org/officeDocument/2006/relationships/hyperlink" Target="http://es.wikipedia.org/wiki/Tridimensiona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Campana de Gauss</a:t>
            </a:r>
            <a:endParaRPr lang="es-CL" dirty="0"/>
          </a:p>
          <a:p>
            <a:r>
              <a:rPr lang="es-CL" dirty="0"/>
              <a:t> </a:t>
            </a:r>
          </a:p>
          <a:p>
            <a:pPr fontAlgn="ctr"/>
            <a:r>
              <a:rPr lang="es-CL" dirty="0"/>
              <a:t>Una </a:t>
            </a:r>
            <a:r>
              <a:rPr lang="es-CL" b="1" dirty="0"/>
              <a:t>variable aleatoria continua</a:t>
            </a:r>
            <a:r>
              <a:rPr lang="es-CL" dirty="0"/>
              <a:t>, </a:t>
            </a:r>
            <a:r>
              <a:rPr lang="es-CL" b="1" dirty="0"/>
              <a:t>X</a:t>
            </a:r>
            <a:r>
              <a:rPr lang="es-CL" dirty="0"/>
              <a:t>, sigue una</a:t>
            </a:r>
            <a:r>
              <a:rPr lang="es-CL" b="1" dirty="0"/>
              <a:t> distribución normal</a:t>
            </a:r>
            <a:r>
              <a:rPr lang="es-CL" dirty="0"/>
              <a:t> de </a:t>
            </a:r>
            <a:r>
              <a:rPr lang="es-CL" b="1" dirty="0"/>
              <a:t>media μ</a:t>
            </a:r>
            <a:r>
              <a:rPr lang="es-CL" dirty="0"/>
              <a:t> y </a:t>
            </a:r>
            <a:r>
              <a:rPr lang="es-CL" b="1" dirty="0"/>
              <a:t>desviación típica σ</a:t>
            </a:r>
            <a:r>
              <a:rPr lang="es-CL" dirty="0"/>
              <a:t>, y se designa por </a:t>
            </a:r>
            <a:r>
              <a:rPr lang="es-CL" b="1" dirty="0"/>
              <a:t>N(μ, σ)</a:t>
            </a:r>
            <a:r>
              <a:rPr lang="es-CL" dirty="0"/>
              <a:t>, si se cumplen las siguientes condiciones:</a:t>
            </a:r>
          </a:p>
          <a:p>
            <a:pPr fontAlgn="ctr"/>
            <a:r>
              <a:rPr lang="es-CL" b="1" dirty="0"/>
              <a:t>1. </a:t>
            </a:r>
            <a:r>
              <a:rPr lang="es-CL" dirty="0"/>
              <a:t>La variable puede tomar cualquier valor: (-∞, +∞)</a:t>
            </a:r>
          </a:p>
          <a:p>
            <a:endParaRPr lang="es-CL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campana de Gauss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678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s-CL" b="1" dirty="0"/>
              <a:t>2. </a:t>
            </a:r>
            <a:r>
              <a:rPr lang="es-CL" dirty="0"/>
              <a:t>La </a:t>
            </a:r>
            <a:r>
              <a:rPr lang="es-CL" b="1" dirty="0"/>
              <a:t>función de densidad</a:t>
            </a:r>
            <a:r>
              <a:rPr lang="es-CL" dirty="0"/>
              <a:t>, es la expresión en términos de ecuación matemática de la </a:t>
            </a:r>
            <a:r>
              <a:rPr lang="es-CL" b="1" dirty="0"/>
              <a:t>campana de Gauss</a:t>
            </a:r>
            <a:r>
              <a:rPr lang="es-CL" dirty="0"/>
              <a:t>:</a:t>
            </a:r>
          </a:p>
          <a:p>
            <a:r>
              <a:rPr lang="es-CL" b="1" dirty="0"/>
              <a:t>Campana de Gauss</a:t>
            </a:r>
            <a:endParaRPr lang="es-CL" dirty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Modelo matemático:</a:t>
            </a:r>
            <a:endParaRPr lang="es-CL" dirty="0"/>
          </a:p>
        </p:txBody>
      </p:sp>
      <p:pic>
        <p:nvPicPr>
          <p:cNvPr id="4" name="3 Imagen" descr="http://www.ditutor.com/distribucion_normal/images/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81128"/>
            <a:ext cx="2880320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028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Gráfica de la campana de Gauss</a:t>
            </a:r>
            <a:endParaRPr lang="es-CL" dirty="0"/>
          </a:p>
        </p:txBody>
      </p:sp>
      <p:pic>
        <p:nvPicPr>
          <p:cNvPr id="4" name="3 Marcador de contenido" descr="gráfic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36912"/>
            <a:ext cx="6336704" cy="2664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747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2248347"/>
            <a:ext cx="8784975" cy="3877815"/>
          </a:xfrm>
        </p:spPr>
        <p:txBody>
          <a:bodyPr>
            <a:normAutofit/>
          </a:bodyPr>
          <a:lstStyle/>
          <a:p>
            <a:r>
              <a:rPr lang="es-CL" dirty="0"/>
              <a:t>El campo de existencia es cualquier valor , es decir: (-∞, +∞).</a:t>
            </a:r>
          </a:p>
          <a:p>
            <a:r>
              <a:rPr lang="es-CL" dirty="0"/>
              <a:t>Es simétrica respecto a la media µ.</a:t>
            </a:r>
          </a:p>
          <a:p>
            <a:r>
              <a:rPr lang="es-CL" dirty="0"/>
              <a:t>Tiene un máximo en la media µ.</a:t>
            </a:r>
          </a:p>
          <a:p>
            <a:r>
              <a:rPr lang="es-CL" dirty="0"/>
              <a:t>Crece hasta la media µ y decrece a partir de ella.</a:t>
            </a:r>
          </a:p>
          <a:p>
            <a:r>
              <a:rPr lang="es-CL" dirty="0"/>
              <a:t>En los puntos µ − σ y µ + σ presenta puntos de inflexión.</a:t>
            </a:r>
          </a:p>
          <a:p>
            <a:r>
              <a:rPr lang="es-CL" dirty="0"/>
              <a:t>El eje de abscisas es una asíntota de la curva.</a:t>
            </a:r>
          </a:p>
          <a:p>
            <a:r>
              <a:rPr lang="es-CL" b="1" dirty="0"/>
              <a:t>El área</a:t>
            </a:r>
            <a:r>
              <a:rPr lang="es-CL" dirty="0"/>
              <a:t> del recinto determinado por la función y el eje de abscisas </a:t>
            </a:r>
            <a:r>
              <a:rPr lang="es-CL" b="1" dirty="0"/>
              <a:t>es igual a la unidad</a:t>
            </a:r>
            <a:r>
              <a:rPr lang="es-CL" dirty="0"/>
              <a:t>.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Características: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5688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Al ser </a:t>
            </a:r>
            <a:r>
              <a:rPr lang="es-CL" b="1" dirty="0"/>
              <a:t>simétrica</a:t>
            </a:r>
            <a:r>
              <a:rPr lang="es-CL" dirty="0"/>
              <a:t> respecto al eje que pasa por </a:t>
            </a:r>
            <a:r>
              <a:rPr lang="es-CL" b="1" dirty="0"/>
              <a:t>x = µ</a:t>
            </a:r>
            <a:r>
              <a:rPr lang="es-CL" dirty="0"/>
              <a:t>, deja un </a:t>
            </a:r>
            <a:r>
              <a:rPr lang="es-CL" b="1" dirty="0"/>
              <a:t>área igual a 0.5 a la izquierda y otra igual a 0.5 a la derecha</a:t>
            </a:r>
            <a:r>
              <a:rPr lang="es-CL" dirty="0"/>
              <a:t>.</a:t>
            </a:r>
          </a:p>
          <a:p>
            <a:r>
              <a:rPr lang="es-CL" b="1" dirty="0"/>
              <a:t>La probabilidad equivale al área encerrada bajo la curva.</a:t>
            </a:r>
            <a:endParaRPr lang="es-CL" dirty="0"/>
          </a:p>
          <a:p>
            <a:r>
              <a:rPr lang="es-CL" dirty="0"/>
              <a:t>p(μ - σ &lt; X ≤ μ + σ) = 0.6826 = 68.26 %</a:t>
            </a:r>
          </a:p>
          <a:p>
            <a:r>
              <a:rPr lang="es-CL" dirty="0"/>
              <a:t>p(μ - 2σ &lt; X ≤ μ + 2σ) = 0.954 = 95.4 %</a:t>
            </a:r>
          </a:p>
          <a:p>
            <a:r>
              <a:rPr lang="es-CL" dirty="0"/>
              <a:t>p(μ - 3σ &lt; X ≤ μ + 3σ) = 0.997 = 99.7 %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1052736"/>
            <a:ext cx="8203990" cy="1008112"/>
          </a:xfrm>
        </p:spPr>
        <p:txBody>
          <a:bodyPr/>
          <a:lstStyle/>
          <a:p>
            <a:r>
              <a:rPr lang="es-CL" sz="3600" dirty="0" smtClean="0"/>
              <a:t>Porcentajes de variación según factor de desviación estándar</a:t>
            </a:r>
            <a:r>
              <a:rPr lang="es-CL" dirty="0" smtClean="0"/>
              <a:t>.</a:t>
            </a:r>
            <a:br>
              <a:rPr lang="es-CL" dirty="0" smtClean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86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/>
              <a:t>Función gaussiana</a:t>
            </a:r>
            <a:r>
              <a:rPr lang="es-CL" sz="2800" dirty="0"/>
              <a:t/>
            </a:r>
            <a:br>
              <a:rPr lang="es-CL" sz="2800" dirty="0"/>
            </a:br>
            <a:r>
              <a:rPr lang="es-ES" sz="2800" dirty="0"/>
              <a:t>Curvas gaussianas con distintos parámetros</a:t>
            </a:r>
            <a:r>
              <a:rPr lang="es-ES" dirty="0"/>
              <a:t>.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 descr="http://upload.wikimedia.org/wikipedia/commons/thumb/1/1b/Normal_distribution_pdf.png/325px-Normal_distribution_pdf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5832648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02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/>
              <a:t>Curvas gaussianas con distintos parámetros.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ES" sz="3600" dirty="0"/>
              <a:t>Forma </a:t>
            </a:r>
            <a:r>
              <a:rPr lang="es-ES" sz="3600" u="sng" dirty="0">
                <a:hlinkClick r:id="rId2" tooltip="Tridimensional"/>
              </a:rPr>
              <a:t>tridimensional</a:t>
            </a:r>
            <a:r>
              <a:rPr lang="es-ES" sz="3600" dirty="0"/>
              <a:t>.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pic>
        <p:nvPicPr>
          <p:cNvPr id="4" name="3 Marcador de contenido" descr="http://upload.wikimedia.org/wikipedia/commons/thumb/d/d6/Gaussian_plus_its_own_curvature.jpg/220px-Gaussian_plus_its_own_curvature.jpg">
            <a:hlinkClick r:id="rId3"/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5688632" cy="367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265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112</Words>
  <Application>Microsoft Office PowerPoint</Application>
  <PresentationFormat>Presentación en pantalla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Cartoné</vt:lpstr>
      <vt:lpstr>La campana de Gauss</vt:lpstr>
      <vt:lpstr>Modelo matemático:</vt:lpstr>
      <vt:lpstr>Gráfica de la campana de Gauss</vt:lpstr>
      <vt:lpstr>Características: </vt:lpstr>
      <vt:lpstr>Porcentajes de variación según factor de desviación estándar. </vt:lpstr>
      <vt:lpstr>Función gaussiana Curvas gaussianas con distintos parámetros. </vt:lpstr>
      <vt:lpstr>Curvas gaussianas con distintos parámetros. Forma tridimensional.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campana de Gauss</dc:title>
  <dc:creator>Daniel Montoya</dc:creator>
  <cp:lastModifiedBy>Daniel Montoya</cp:lastModifiedBy>
  <cp:revision>3</cp:revision>
  <dcterms:created xsi:type="dcterms:W3CDTF">2014-09-30T13:07:27Z</dcterms:created>
  <dcterms:modified xsi:type="dcterms:W3CDTF">2014-12-05T15:00:21Z</dcterms:modified>
</cp:coreProperties>
</file>